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3"/>
  </p:notesMasterIdLst>
  <p:handoutMasterIdLst>
    <p:handoutMasterId r:id="rId14"/>
  </p:handoutMasterIdLst>
  <p:sldIdLst>
    <p:sldId id="282" r:id="rId3"/>
    <p:sldId id="278" r:id="rId4"/>
    <p:sldId id="284" r:id="rId5"/>
    <p:sldId id="285" r:id="rId6"/>
    <p:sldId id="287" r:id="rId7"/>
    <p:sldId id="288" r:id="rId8"/>
    <p:sldId id="289" r:id="rId9"/>
    <p:sldId id="290" r:id="rId10"/>
    <p:sldId id="291" r:id="rId11"/>
    <p:sldId id="283" r:id="rId1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68" autoAdjust="0"/>
  </p:normalViewPr>
  <p:slideViewPr>
    <p:cSldViewPr snapToGrid="0" showGuides="1">
      <p:cViewPr varScale="1">
        <p:scale>
          <a:sx n="105" d="100"/>
          <a:sy n="105" d="100"/>
        </p:scale>
        <p:origin x="83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"/>
    </p:cViewPr>
  </p:sorterViewPr>
  <p:notesViewPr>
    <p:cSldViewPr snapToGrid="0" showGuides="1">
      <p:cViewPr varScale="1">
        <p:scale>
          <a:sx n="66" d="100"/>
          <a:sy n="66" d="100"/>
        </p:scale>
        <p:origin x="313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3"/>
      <c:hPercent val="42"/>
      <c:rotY val="24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257028112449874"/>
          <c:y val="0.14705882352941174"/>
          <c:w val="0.71613614384049851"/>
          <c:h val="0.527310924369747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Expenses</c:v>
                </c:pt>
              </c:strCache>
            </c:strRef>
          </c:tx>
          <c:spPr>
            <a:solidFill>
              <a:srgbClr val="0000FF"/>
            </a:solidFill>
            <a:ln w="12617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General Gov't</c:v>
                </c:pt>
                <c:pt idx="1">
                  <c:v>Public Safety</c:v>
                </c:pt>
                <c:pt idx="2">
                  <c:v>Public Works</c:v>
                </c:pt>
                <c:pt idx="3">
                  <c:v>Culture and Recreation</c:v>
                </c:pt>
                <c:pt idx="4">
                  <c:v>Other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462131</c:v>
                </c:pt>
                <c:pt idx="1">
                  <c:v>1500005</c:v>
                </c:pt>
                <c:pt idx="2">
                  <c:v>1230354</c:v>
                </c:pt>
                <c:pt idx="3">
                  <c:v>277107</c:v>
                </c:pt>
                <c:pt idx="4">
                  <c:v>111972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2C-443B-AEDE-CD65546A436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Program Revenues</c:v>
                </c:pt>
              </c:strCache>
            </c:strRef>
          </c:tx>
          <c:spPr>
            <a:solidFill>
              <a:srgbClr val="CC99FF"/>
            </a:solidFill>
            <a:ln w="12617">
              <a:solidFill>
                <a:schemeClr val="tx1"/>
              </a:solidFill>
              <a:prstDash val="solid"/>
            </a:ln>
          </c:spPr>
          <c:invertIfNegative val="1"/>
          <c:cat>
            <c:strRef>
              <c:f>Sheet1!$B$1:$F$1</c:f>
              <c:strCache>
                <c:ptCount val="5"/>
                <c:pt idx="0">
                  <c:v>General Gov't</c:v>
                </c:pt>
                <c:pt idx="1">
                  <c:v>Public Safety</c:v>
                </c:pt>
                <c:pt idx="2">
                  <c:v>Public Works</c:v>
                </c:pt>
                <c:pt idx="3">
                  <c:v>Culture and Recreation</c:v>
                </c:pt>
                <c:pt idx="4">
                  <c:v>Other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347305</c:v>
                </c:pt>
                <c:pt idx="1">
                  <c:v>234568</c:v>
                </c:pt>
                <c:pt idx="2">
                  <c:v>1933406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2617">
                    <a:solidFill>
                      <a:schemeClr val="tx1"/>
                    </a:solidFill>
                    <a:prstDash val="solid"/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52C-443B-AEDE-CD65546A4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6120448"/>
        <c:axId val="166122240"/>
        <c:axId val="0"/>
      </c:bar3DChart>
      <c:catAx>
        <c:axId val="1661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55">
            <a:solidFill>
              <a:schemeClr val="tx1"/>
            </a:solidFill>
            <a:prstDash val="solid"/>
          </a:ln>
        </c:spPr>
        <c:txPr>
          <a:bodyPr rot="1620000" vert="horz"/>
          <a:lstStyle/>
          <a:p>
            <a:pPr rtl="0">
              <a:defRPr sz="13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612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6122240"/>
        <c:scaling>
          <c:orientation val="minMax"/>
        </c:scaling>
        <c:delete val="0"/>
        <c:axPos val="l"/>
        <c:majorGridlines>
          <c:spPr>
            <a:ln w="3155">
              <a:solidFill>
                <a:schemeClr val="tx1"/>
              </a:solidFill>
              <a:prstDash val="solid"/>
            </a:ln>
          </c:spPr>
        </c:majorGridlines>
        <c:numFmt formatCode="_(* #,##0_);_(* \(#,##0\);_(* &quot;-&quot;_);_(@_)" sourceLinked="0"/>
        <c:majorTickMark val="out"/>
        <c:minorTickMark val="none"/>
        <c:tickLblPos val="nextTo"/>
        <c:spPr>
          <a:ln w="31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6120448"/>
        <c:crosses val="autoZero"/>
        <c:crossBetween val="between"/>
      </c:valAx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26938775510204094"/>
          <c:y val="2.1691973969631241E-3"/>
          <c:w val="0.45612244897959164"/>
          <c:h val="8.4598698481561846E-2"/>
        </c:manualLayout>
      </c:layout>
      <c:overlay val="0"/>
      <c:spPr>
        <a:noFill/>
        <a:ln w="3155">
          <a:noFill/>
          <a:prstDash val="solid"/>
        </a:ln>
      </c:spPr>
      <c:txPr>
        <a:bodyPr/>
        <a:lstStyle/>
        <a:p>
          <a:pPr>
            <a:defRPr sz="146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052166609220589E-2"/>
          <c:y val="0.25647594195519352"/>
          <c:w val="0.59213910203425957"/>
          <c:h val="0.4912498636165260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FF00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F29-4777-A241-CD029699651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062-497F-83B0-95404AA179ED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3062-497F-83B0-95404AA179ED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3062-497F-83B0-95404AA179ED}"/>
              </c:ext>
            </c:extLst>
          </c:dPt>
          <c:dPt>
            <c:idx val="5"/>
            <c:bubble3D val="0"/>
            <c:spPr>
              <a:solidFill>
                <a:schemeClr val="folHlink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691-4E62-AEF0-B949958F7424}"/>
              </c:ext>
            </c:extLst>
          </c:dPt>
          <c:dLbls>
            <c:dLbl>
              <c:idx val="1"/>
              <c:layout>
                <c:manualLayout>
                  <c:x val="-1.1846695958585314E-2"/>
                  <c:y val="-2.578244335539714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62-497F-83B0-95404AA179ED}"/>
                </c:ext>
              </c:extLst>
            </c:dLbl>
            <c:dLbl>
              <c:idx val="4"/>
              <c:layout>
                <c:manualLayout>
                  <c:x val="1.5170709591904056E-2"/>
                  <c:y val="4.136013978079828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62-497F-83B0-95404AA179ED}"/>
                </c:ext>
              </c:extLst>
            </c:dLbl>
            <c:dLbl>
              <c:idx val="5"/>
              <c:layout>
                <c:manualLayout>
                  <c:x val="-1.5841462231160761E-2"/>
                  <c:y val="7.114102960430608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91-4E62-AEF0-B949958F7424}"/>
                </c:ext>
              </c:extLst>
            </c:dLbl>
            <c:numFmt formatCode="0%" sourceLinked="0"/>
            <c:spPr>
              <a:noFill/>
              <a:ln w="25297">
                <a:noFill/>
              </a:ln>
            </c:spPr>
            <c:txPr>
              <a:bodyPr/>
              <a:lstStyle/>
              <a:p>
                <a:pPr>
                  <a:defRPr sz="179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Charges</c:v>
                </c:pt>
                <c:pt idx="1">
                  <c:v>Operating Grants</c:v>
                </c:pt>
                <c:pt idx="2">
                  <c:v>Capital Grants</c:v>
                </c:pt>
                <c:pt idx="3">
                  <c:v>State Shared</c:v>
                </c:pt>
                <c:pt idx="4">
                  <c:v>Other</c:v>
                </c:pt>
                <c:pt idx="5">
                  <c:v>Property Tax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333431</c:v>
                </c:pt>
                <c:pt idx="1">
                  <c:v>851067</c:v>
                </c:pt>
                <c:pt idx="2">
                  <c:v>1330781</c:v>
                </c:pt>
                <c:pt idx="3">
                  <c:v>391695</c:v>
                </c:pt>
                <c:pt idx="4">
                  <c:v>846789</c:v>
                </c:pt>
                <c:pt idx="5">
                  <c:v>1975924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2-497F-83B0-95404AA179E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3062-497F-83B0-95404AA179ED}"/>
              </c:ext>
            </c:extLst>
          </c:dPt>
          <c:dPt>
            <c:idx val="4"/>
            <c:bubble3D val="0"/>
            <c:spPr>
              <a:solidFill>
                <a:schemeClr val="hlink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3062-497F-83B0-95404AA179ED}"/>
              </c:ext>
            </c:extLst>
          </c:dPt>
          <c:dPt>
            <c:idx val="5"/>
            <c:bubble3D val="0"/>
            <c:spPr>
              <a:solidFill>
                <a:schemeClr val="folHlink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691-4E62-AEF0-B949958F7424}"/>
              </c:ext>
            </c:extLst>
          </c:dPt>
          <c:cat>
            <c:strRef>
              <c:f>Sheet1!$B$1:$G$1</c:f>
              <c:strCache>
                <c:ptCount val="6"/>
                <c:pt idx="0">
                  <c:v>Charges</c:v>
                </c:pt>
                <c:pt idx="1">
                  <c:v>Operating Grants</c:v>
                </c:pt>
                <c:pt idx="2">
                  <c:v>Capital Grants</c:v>
                </c:pt>
                <c:pt idx="3">
                  <c:v>State Shared</c:v>
                </c:pt>
                <c:pt idx="4">
                  <c:v>Other</c:v>
                </c:pt>
                <c:pt idx="5">
                  <c:v>Property Tax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3062-497F-83B0-95404AA179E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3062-497F-83B0-95404AA179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3062-497F-83B0-95404AA179ED}"/>
              </c:ext>
            </c:extLst>
          </c:dPt>
          <c:dPt>
            <c:idx val="5"/>
            <c:bubble3D val="0"/>
            <c:spPr>
              <a:solidFill>
                <a:schemeClr val="folHlink"/>
              </a:solidFill>
              <a:ln w="1264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7691-4E62-AEF0-B949958F7424}"/>
              </c:ext>
            </c:extLst>
          </c:dPt>
          <c:cat>
            <c:strRef>
              <c:f>Sheet1!$B$1:$G$1</c:f>
              <c:strCache>
                <c:ptCount val="6"/>
                <c:pt idx="0">
                  <c:v>Charges</c:v>
                </c:pt>
                <c:pt idx="1">
                  <c:v>Operating Grants</c:v>
                </c:pt>
                <c:pt idx="2">
                  <c:v>Capital Grants</c:v>
                </c:pt>
                <c:pt idx="3">
                  <c:v>State Shared</c:v>
                </c:pt>
                <c:pt idx="4">
                  <c:v>Other</c:v>
                </c:pt>
                <c:pt idx="5">
                  <c:v>Property Tax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3062-497F-83B0-95404AA179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102040816326538"/>
          <c:y val="0.13015184381778738"/>
          <c:w val="0.28367346938775517"/>
          <c:h val="0.62039045553145322"/>
        </c:manualLayout>
      </c:layout>
      <c:overlay val="0"/>
      <c:spPr>
        <a:noFill/>
        <a:ln w="3163">
          <a:noFill/>
          <a:prstDash val="solid"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574297188755"/>
          <c:y val="5.0420168067226885E-2"/>
          <c:w val="0.66438220934240422"/>
          <c:h val="0.58462679798879869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Sheet1!$B$2:$D$2</c:f>
            </c:numRef>
          </c:val>
          <c:extLst>
            <c:ext xmlns:c16="http://schemas.microsoft.com/office/drawing/2014/chart" uri="{C3380CC4-5D6E-409C-BE32-E72D297353CC}">
              <c16:uniqueId val="{00000000-B8DF-422C-BAF9-D79458386EEC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Sheet1!$B$3:$D$3</c:f>
            </c:numRef>
          </c:val>
          <c:extLst>
            <c:ext xmlns:c16="http://schemas.microsoft.com/office/drawing/2014/chart" uri="{C3380CC4-5D6E-409C-BE32-E72D297353CC}">
              <c16:uniqueId val="{00000001-B8DF-422C-BAF9-D79458386EEC}"/>
            </c:ext>
          </c:extLst>
        </c:ser>
        <c:ser>
          <c:idx val="6"/>
          <c:order val="2"/>
          <c:tx>
            <c:strRef>
              <c:f>Sheet1!$A$4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Sheet1!$B$4:$D$4</c:f>
            </c:numRef>
          </c:val>
          <c:extLst>
            <c:ext xmlns:c16="http://schemas.microsoft.com/office/drawing/2014/chart" uri="{C3380CC4-5D6E-409C-BE32-E72D297353CC}">
              <c16:uniqueId val="{00000002-B8DF-422C-BAF9-D79458386EEC}"/>
            </c:ext>
          </c:extLst>
        </c:ser>
        <c:ser>
          <c:idx val="5"/>
          <c:order val="3"/>
          <c:tx>
            <c:strRef>
              <c:f>Sheet1!$A$5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Sheet1!$B$5:$D$5</c:f>
            </c:numRef>
          </c:val>
          <c:extLst>
            <c:ext xmlns:c16="http://schemas.microsoft.com/office/drawing/2014/chart" uri="{C3380CC4-5D6E-409C-BE32-E72D297353CC}">
              <c16:uniqueId val="{00000003-B8DF-422C-BAF9-D79458386EEC}"/>
            </c:ext>
          </c:extLst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Sheet1!$B$6:$D$6</c:f>
            </c:numRef>
          </c:val>
          <c:extLst>
            <c:ext xmlns:c16="http://schemas.microsoft.com/office/drawing/2014/chart" uri="{C3380CC4-5D6E-409C-BE32-E72D297353CC}">
              <c16:uniqueId val="{00000001-2BEC-4C7F-9DC4-216954A74D2B}"/>
            </c:ext>
          </c:extLst>
        </c:ser>
        <c:ser>
          <c:idx val="3"/>
          <c:order val="5"/>
          <c:tx>
            <c:strRef>
              <c:f>Sheet1!$A$7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Sheet1!$B$7:$D$7</c:f>
            </c:numRef>
          </c:val>
          <c:extLst>
            <c:ext xmlns:c16="http://schemas.microsoft.com/office/drawing/2014/chart" uri="{C3380CC4-5D6E-409C-BE32-E72D297353CC}">
              <c16:uniqueId val="{00000000-78CC-4F83-B981-7593B7D336E5}"/>
            </c:ext>
          </c:extLst>
        </c:ser>
        <c:ser>
          <c:idx val="4"/>
          <c:order val="6"/>
          <c:tx>
            <c:strRef>
              <c:f>Sheet1!$A$8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Sheet1!$B$8:$D$8</c:f>
            </c:numRef>
          </c:val>
          <c:extLst>
            <c:ext xmlns:c16="http://schemas.microsoft.com/office/drawing/2014/chart" uri="{C3380CC4-5D6E-409C-BE32-E72D297353CC}">
              <c16:uniqueId val="{00000001-78CC-4F83-B981-7593B7D336E5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Sheet1!$B$9:$D$9</c:f>
            </c:numRef>
          </c:val>
          <c:extLst>
            <c:ext xmlns:c16="http://schemas.microsoft.com/office/drawing/2014/chart" uri="{C3380CC4-5D6E-409C-BE32-E72D297353CC}">
              <c16:uniqueId val="{00000002-78CC-4F83-B981-7593B7D336E5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Sheet1!$B$10:$D$10</c:f>
            </c:numRef>
          </c:val>
          <c:extLst>
            <c:ext xmlns:c16="http://schemas.microsoft.com/office/drawing/2014/chart" uri="{C3380CC4-5D6E-409C-BE32-E72D297353CC}">
              <c16:uniqueId val="{00000003-78CC-4F83-B981-7593B7D336E5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Sheet1!$B$11:$D$11</c:f>
            </c:numRef>
          </c:val>
          <c:extLst>
            <c:ext xmlns:c16="http://schemas.microsoft.com/office/drawing/2014/chart" uri="{C3380CC4-5D6E-409C-BE32-E72D297353CC}">
              <c16:uniqueId val="{00000004-78CC-4F83-B981-7593B7D336E5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Sheet1!$B$12:$D$12</c:f>
            </c:numRef>
          </c:val>
          <c:extLst>
            <c:ext xmlns:c16="http://schemas.microsoft.com/office/drawing/2014/chart" uri="{C3380CC4-5D6E-409C-BE32-E72D297353CC}">
              <c16:uniqueId val="{00000005-78CC-4F83-B981-7593B7D336E5}"/>
            </c:ext>
          </c:extLst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Sheet1!$B$13:$D$13</c:f>
            </c:numRef>
          </c:val>
          <c:extLst>
            <c:ext xmlns:c16="http://schemas.microsoft.com/office/drawing/2014/chart" uri="{C3380CC4-5D6E-409C-BE32-E72D297353CC}">
              <c16:uniqueId val="{00000006-78CC-4F83-B981-7593B7D336E5}"/>
            </c:ext>
          </c:extLst>
        </c:ser>
        <c:ser>
          <c:idx val="12"/>
          <c:order val="12"/>
          <c:tx>
            <c:strRef>
              <c:f>Sheet1!$A$14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Sheet1!$B$14:$D$14</c:f>
            </c:numRef>
          </c:val>
          <c:extLst>
            <c:ext xmlns:c16="http://schemas.microsoft.com/office/drawing/2014/chart" uri="{C3380CC4-5D6E-409C-BE32-E72D297353CC}">
              <c16:uniqueId val="{00000007-78CC-4F83-B981-7593B7D336E5}"/>
            </c:ext>
          </c:extLst>
        </c:ser>
        <c:ser>
          <c:idx val="13"/>
          <c:order val="13"/>
          <c:tx>
            <c:strRef>
              <c:f>Sheet1!$A$15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Sheet1!$B$15:$D$15</c:f>
              <c:numCache>
                <c:formatCode>General</c:formatCode>
                <c:ptCount val="3"/>
                <c:pt idx="0">
                  <c:v>1493155</c:v>
                </c:pt>
                <c:pt idx="1">
                  <c:v>289124</c:v>
                </c:pt>
                <c:pt idx="2">
                  <c:v>592460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CC-4F83-B981-7593B7D336E5}"/>
            </c:ext>
          </c:extLst>
        </c:ser>
        <c:ser>
          <c:idx val="14"/>
          <c:order val="14"/>
          <c:tx>
            <c:strRef>
              <c:f>Sheet1!$A$16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Sheet1!$B$16:$D$16</c:f>
              <c:numCache>
                <c:formatCode>General</c:formatCode>
                <c:ptCount val="3"/>
                <c:pt idx="0">
                  <c:v>1560397</c:v>
                </c:pt>
                <c:pt idx="1">
                  <c:v>334830</c:v>
                </c:pt>
                <c:pt idx="2">
                  <c:v>548892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8CC-4F83-B981-7593B7D336E5}"/>
            </c:ext>
          </c:extLst>
        </c:ser>
        <c:ser>
          <c:idx val="15"/>
          <c:order val="15"/>
          <c:tx>
            <c:strRef>
              <c:f>Sheet1!$A$17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Sheet1!$B$17:$D$17</c:f>
              <c:numCache>
                <c:formatCode>General</c:formatCode>
                <c:ptCount val="3"/>
                <c:pt idx="0">
                  <c:v>1609106</c:v>
                </c:pt>
                <c:pt idx="1">
                  <c:v>387490</c:v>
                </c:pt>
                <c:pt idx="2">
                  <c:v>588998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8CC-4F83-B981-7593B7D336E5}"/>
            </c:ext>
          </c:extLst>
        </c:ser>
        <c:ser>
          <c:idx val="16"/>
          <c:order val="16"/>
          <c:tx>
            <c:strRef>
              <c:f>Sheet1!$A$18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FFF99"/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Sheet1!$B$18:$D$18</c:f>
              <c:numCache>
                <c:formatCode>General</c:formatCode>
                <c:ptCount val="3"/>
                <c:pt idx="0">
                  <c:v>1779213</c:v>
                </c:pt>
                <c:pt idx="1">
                  <c:v>383748</c:v>
                </c:pt>
                <c:pt idx="2">
                  <c:v>637968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8CC-4F83-B981-7593B7D336E5}"/>
            </c:ext>
          </c:extLst>
        </c:ser>
        <c:ser>
          <c:idx val="17"/>
          <c:order val="17"/>
          <c:tx>
            <c:strRef>
              <c:f>Sheet1!$A$19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Sheet1!$B$1:$D$1</c:f>
              <c:strCache>
                <c:ptCount val="3"/>
                <c:pt idx="0">
                  <c:v>Taxes</c:v>
                </c:pt>
                <c:pt idx="1">
                  <c:v>State</c:v>
                </c:pt>
                <c:pt idx="2">
                  <c:v>Other</c:v>
                </c:pt>
              </c:strCache>
            </c:strRef>
          </c:cat>
          <c:val>
            <c:numRef>
              <c:f>Sheet1!$B$19:$D$19</c:f>
              <c:numCache>
                <c:formatCode>General</c:formatCode>
                <c:ptCount val="3"/>
                <c:pt idx="0">
                  <c:v>1975924</c:v>
                </c:pt>
                <c:pt idx="1">
                  <c:v>391695</c:v>
                </c:pt>
                <c:pt idx="2">
                  <c:v>869819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8CC-4F83-B981-7593B7D33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9578112"/>
        <c:axId val="129579648"/>
        <c:axId val="0"/>
      </c:bar3DChart>
      <c:catAx>
        <c:axId val="12957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3">
            <a:solidFill>
              <a:schemeClr val="tx1"/>
            </a:solidFill>
            <a:prstDash val="solid"/>
          </a:ln>
        </c:spPr>
        <c:txPr>
          <a:bodyPr rot="180000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579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579648"/>
        <c:scaling>
          <c:orientation val="minMax"/>
        </c:scaling>
        <c:delete val="0"/>
        <c:axPos val="l"/>
        <c:majorGridlines>
          <c:spPr>
            <a:ln w="3163">
              <a:solidFill>
                <a:schemeClr val="tx1"/>
              </a:solidFill>
              <a:prstDash val="solid"/>
            </a:ln>
          </c:spPr>
        </c:majorGridlines>
        <c:numFmt formatCode="_(* #,##0_);_(* \(#,##0\);_(* &quot;-&quot;_);_(@_)" sourceLinked="0"/>
        <c:majorTickMark val="out"/>
        <c:minorTickMark val="none"/>
        <c:tickLblPos val="nextTo"/>
        <c:spPr>
          <a:ln w="316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578112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>
        <c:manualLayout>
          <c:xMode val="edge"/>
          <c:yMode val="edge"/>
          <c:x val="0.80113100848256369"/>
          <c:y val="0.1780000946775441"/>
          <c:w val="6.4162963495940931E-2"/>
          <c:h val="0.34928975016451475"/>
        </c:manualLayout>
      </c:layout>
      <c:overlay val="0"/>
      <c:spPr>
        <a:noFill/>
        <a:ln w="3163">
          <a:noFill/>
          <a:prstDash val="solid"/>
        </a:ln>
      </c:spPr>
      <c:txPr>
        <a:bodyPr/>
        <a:lstStyle/>
        <a:p>
          <a:pPr>
            <a:defRPr sz="164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97150750918283"/>
          <c:y val="4.3191585922076746E-2"/>
          <c:w val="0.75766557618994923"/>
          <c:h val="0.8260389389366674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Revenues</c:v>
                </c:pt>
              </c:strCache>
            </c:strRef>
          </c:tx>
          <c:spPr>
            <a:ln w="50800">
              <a:solidFill>
                <a:srgbClr val="0070C0"/>
              </a:solidFill>
            </a:ln>
          </c:spPr>
          <c:marker>
            <c:spPr>
              <a:ln>
                <a:solidFill>
                  <a:schemeClr val="tx1">
                    <a:lumMod val="75000"/>
                  </a:schemeClr>
                </a:solidFill>
              </a:ln>
            </c:spPr>
          </c:marker>
          <c:cat>
            <c:strRef>
              <c:f>Sheet1!$B$1:$R$1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  <c:extLst/>
            </c:strRef>
          </c:cat>
          <c:val>
            <c:numRef>
              <c:f>Sheet1!$B$2:$R$2</c:f>
              <c:numCache>
                <c:formatCode>_(* #,##0_);_(* \(#,##0\);_(* "-"??_);_(@_)</c:formatCode>
                <c:ptCount val="8"/>
                <c:pt idx="0">
                  <c:v>1365401</c:v>
                </c:pt>
                <c:pt idx="1">
                  <c:v>1384369</c:v>
                </c:pt>
                <c:pt idx="2">
                  <c:v>1416769</c:v>
                </c:pt>
                <c:pt idx="3">
                  <c:v>1493155</c:v>
                </c:pt>
                <c:pt idx="4">
                  <c:v>1560397</c:v>
                </c:pt>
                <c:pt idx="5">
                  <c:v>1609106</c:v>
                </c:pt>
                <c:pt idx="6">
                  <c:v>1779213</c:v>
                </c:pt>
                <c:pt idx="7">
                  <c:v>1975924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DD63-49FA-94EC-8D35BE121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612800"/>
        <c:axId val="129614976"/>
      </c:lineChart>
      <c:catAx>
        <c:axId val="129612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1800000"/>
          <a:lstStyle/>
          <a:p>
            <a:pPr>
              <a:defRPr sz="1400" b="1" baseline="0">
                <a:solidFill>
                  <a:schemeClr val="tx1"/>
                </a:solidFill>
              </a:defRPr>
            </a:pPr>
            <a:endParaRPr lang="en-US"/>
          </a:p>
        </c:txPr>
        <c:crossAx val="129614976"/>
        <c:crosses val="autoZero"/>
        <c:auto val="1"/>
        <c:lblAlgn val="ctr"/>
        <c:lblOffset val="100"/>
        <c:noMultiLvlLbl val="0"/>
      </c:catAx>
      <c:valAx>
        <c:axId val="129614976"/>
        <c:scaling>
          <c:orientation val="minMax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296128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574297188755"/>
          <c:y val="5.2521008403361318E-2"/>
          <c:w val="0.56927710843373491"/>
          <c:h val="0.66806722689075615"/>
        </c:manualLayout>
      </c:layout>
      <c:bar3DChart>
        <c:barDir val="col"/>
        <c:grouping val="clustered"/>
        <c:varyColors val="0"/>
        <c:ser>
          <c:idx val="2"/>
          <c:order val="1"/>
          <c:tx>
            <c:strRef>
              <c:f>Sheet1!$A$15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General Gov't</c:v>
                </c:pt>
                <c:pt idx="1">
                  <c:v>Public Safety</c:v>
                </c:pt>
                <c:pt idx="2">
                  <c:v>Recreation</c:v>
                </c:pt>
                <c:pt idx="3">
                  <c:v>Other</c:v>
                </c:pt>
                <c:pt idx="4">
                  <c:v>Transfers out</c:v>
                </c:pt>
              </c:strCache>
            </c:str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673124</c:v>
                </c:pt>
                <c:pt idx="1">
                  <c:v>1081940</c:v>
                </c:pt>
                <c:pt idx="2">
                  <c:v>209136</c:v>
                </c:pt>
                <c:pt idx="3">
                  <c:v>200590</c:v>
                </c:pt>
                <c:pt idx="4">
                  <c:v>272870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4-4C49-83AC-61970E577E09}"/>
            </c:ext>
          </c:extLst>
        </c:ser>
        <c:ser>
          <c:idx val="6"/>
          <c:order val="2"/>
          <c:tx>
            <c:strRef>
              <c:f>Sheet1!$A$16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General Gov't</c:v>
                </c:pt>
                <c:pt idx="1">
                  <c:v>Public Safety</c:v>
                </c:pt>
                <c:pt idx="2">
                  <c:v>Recreation</c:v>
                </c:pt>
                <c:pt idx="3">
                  <c:v>Other</c:v>
                </c:pt>
                <c:pt idx="4">
                  <c:v>Transfers out</c:v>
                </c:pt>
              </c:strCache>
            </c:strRef>
          </c:cat>
          <c:val>
            <c:numRef>
              <c:f>Sheet1!$B$16:$F$16</c:f>
              <c:numCache>
                <c:formatCode>General</c:formatCode>
                <c:ptCount val="5"/>
                <c:pt idx="0">
                  <c:v>726557</c:v>
                </c:pt>
                <c:pt idx="1">
                  <c:v>1094504</c:v>
                </c:pt>
                <c:pt idx="2">
                  <c:v>170756</c:v>
                </c:pt>
                <c:pt idx="3">
                  <c:v>176978</c:v>
                </c:pt>
                <c:pt idx="4">
                  <c:v>285335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24-4C49-83AC-61970E577E09}"/>
            </c:ext>
          </c:extLst>
        </c:ser>
        <c:ser>
          <c:idx val="5"/>
          <c:order val="3"/>
          <c:tx>
            <c:strRef>
              <c:f>Sheet1!$A$17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General Gov't</c:v>
                </c:pt>
                <c:pt idx="1">
                  <c:v>Public Safety</c:v>
                </c:pt>
                <c:pt idx="2">
                  <c:v>Recreation</c:v>
                </c:pt>
                <c:pt idx="3">
                  <c:v>Other</c:v>
                </c:pt>
                <c:pt idx="4">
                  <c:v>Transfers out</c:v>
                </c:pt>
              </c:strCache>
            </c:strRef>
          </c:cat>
          <c:val>
            <c:numRef>
              <c:f>Sheet1!$B$17:$F$17</c:f>
              <c:numCache>
                <c:formatCode>General</c:formatCode>
                <c:ptCount val="5"/>
                <c:pt idx="0">
                  <c:v>707239</c:v>
                </c:pt>
                <c:pt idx="1">
                  <c:v>1195014</c:v>
                </c:pt>
                <c:pt idx="2">
                  <c:v>270981</c:v>
                </c:pt>
                <c:pt idx="3">
                  <c:v>189519</c:v>
                </c:pt>
                <c:pt idx="4">
                  <c:v>296245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24-4C49-83AC-61970E577E09}"/>
            </c:ext>
          </c:extLst>
        </c:ser>
        <c:ser>
          <c:idx val="0"/>
          <c:order val="4"/>
          <c:tx>
            <c:strRef>
              <c:f>Sheet1!$A$18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Sheet1!$B$1:$F$1</c:f>
              <c:strCache>
                <c:ptCount val="5"/>
                <c:pt idx="0">
                  <c:v>General Gov't</c:v>
                </c:pt>
                <c:pt idx="1">
                  <c:v>Public Safety</c:v>
                </c:pt>
                <c:pt idx="2">
                  <c:v>Recreation</c:v>
                </c:pt>
                <c:pt idx="3">
                  <c:v>Other</c:v>
                </c:pt>
                <c:pt idx="4">
                  <c:v>Transfers out</c:v>
                </c:pt>
              </c:strCache>
            </c:strRef>
          </c:cat>
          <c:val>
            <c:numRef>
              <c:f>Sheet1!$B$18:$F$18</c:f>
              <c:numCache>
                <c:formatCode>General</c:formatCode>
                <c:ptCount val="5"/>
                <c:pt idx="0">
                  <c:v>477580</c:v>
                </c:pt>
                <c:pt idx="1">
                  <c:v>1371205</c:v>
                </c:pt>
                <c:pt idx="2">
                  <c:v>262642</c:v>
                </c:pt>
                <c:pt idx="3">
                  <c:v>341391</c:v>
                </c:pt>
                <c:pt idx="4">
                  <c:v>409352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37-4CEF-B19F-877F579D4791}"/>
            </c:ext>
          </c:extLst>
        </c:ser>
        <c:ser>
          <c:idx val="4"/>
          <c:order val="6"/>
          <c:tx>
            <c:strRef>
              <c:f>Sheet1!$A$19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val>
            <c:numRef>
              <c:f>Sheet1!$B$19:$F$19</c:f>
              <c:numCache>
                <c:formatCode>General</c:formatCode>
                <c:ptCount val="5"/>
                <c:pt idx="0">
                  <c:v>501053</c:v>
                </c:pt>
                <c:pt idx="1">
                  <c:v>1309685</c:v>
                </c:pt>
                <c:pt idx="2">
                  <c:v>238675</c:v>
                </c:pt>
                <c:pt idx="3">
                  <c:v>565472</c:v>
                </c:pt>
                <c:pt idx="4">
                  <c:v>601228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88-4CD7-AEF5-A250799F8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129980672"/>
        <c:axId val="129986560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Sheet1!$B$1:$F$1</c15:sqref>
                        </c15:formulaRef>
                      </c:ext>
                    </c:extLst>
                    <c:strCache>
                      <c:ptCount val="5"/>
                      <c:pt idx="0">
                        <c:v>General Gov't</c:v>
                      </c:pt>
                      <c:pt idx="1">
                        <c:v>Public Safety</c:v>
                      </c:pt>
                      <c:pt idx="2">
                        <c:v>Recreation</c:v>
                      </c:pt>
                      <c:pt idx="3">
                        <c:v>Other</c:v>
                      </c:pt>
                      <c:pt idx="4">
                        <c:v>Transfers out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Sheet1!$B$14:$F$14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633923</c:v>
                      </c:pt>
                      <c:pt idx="1">
                        <c:v>1050931</c:v>
                      </c:pt>
                      <c:pt idx="2">
                        <c:v>191030</c:v>
                      </c:pt>
                      <c:pt idx="3">
                        <c:v>201827</c:v>
                      </c:pt>
                      <c:pt idx="4">
                        <c:v>300859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F424-4C49-83AC-61970E577E09}"/>
                  </c:ext>
                </c:extLst>
              </c15:ser>
            </c15:filteredBarSeries>
            <c15:filteredBarSeries>
              <c15:ser>
                <c:idx val="3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Sheet1!$A$19:$F$19</c15:sqref>
                        </c15:formulaRef>
                      </c:ext>
                    </c:extLst>
                    <c:strCache>
                      <c:ptCount val="6"/>
                      <c:pt idx="0">
                        <c:v>2024</c:v>
                      </c:pt>
                      <c:pt idx="1">
                        <c:v>501053</c:v>
                      </c:pt>
                      <c:pt idx="2">
                        <c:v>1309685</c:v>
                      </c:pt>
                      <c:pt idx="3">
                        <c:v>238675</c:v>
                      </c:pt>
                      <c:pt idx="4">
                        <c:v>565472</c:v>
                      </c:pt>
                      <c:pt idx="5">
                        <c:v>601228</c:v>
                      </c:pt>
                    </c:strCache>
                  </c:strRef>
                </c:tx>
                <c:invertIfNegative val="0"/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0-1A88-4CD7-AEF5-A250799F85D4}"/>
                  </c:ext>
                </c:extLst>
              </c15:ser>
            </c15:filteredBarSeries>
          </c:ext>
        </c:extLst>
      </c:bar3DChart>
      <c:catAx>
        <c:axId val="129980672"/>
        <c:scaling>
          <c:orientation val="minMax"/>
        </c:scaling>
        <c:delete val="0"/>
        <c:axPos val="b"/>
        <c:numFmt formatCode="_(* #,##0_);_(* \(#,##0\);_(* &quot;-&quot;_);_(@_)" sourceLinked="0"/>
        <c:majorTickMark val="out"/>
        <c:minorTickMark val="none"/>
        <c:tickLblPos val="low"/>
        <c:spPr>
          <a:ln w="3155">
            <a:solidFill>
              <a:schemeClr val="tx1"/>
            </a:solidFill>
            <a:prstDash val="solid"/>
          </a:ln>
        </c:spPr>
        <c:txPr>
          <a:bodyPr rot="1800000" vert="horz"/>
          <a:lstStyle/>
          <a:p>
            <a:pPr>
              <a:defRPr sz="13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986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986560"/>
        <c:scaling>
          <c:orientation val="minMax"/>
        </c:scaling>
        <c:delete val="0"/>
        <c:axPos val="l"/>
        <c:majorGridlines>
          <c:spPr>
            <a:ln w="3155">
              <a:solidFill>
                <a:schemeClr val="tx1"/>
              </a:solidFill>
              <a:prstDash val="solid"/>
            </a:ln>
          </c:spPr>
        </c:majorGridlines>
        <c:numFmt formatCode="_(* #,##0_);_(* \(#,##0\);_(* &quot;-&quot;_);_(@_)" sourceLinked="0"/>
        <c:majorTickMark val="out"/>
        <c:minorTickMark val="none"/>
        <c:tickLblPos val="nextTo"/>
        <c:spPr>
          <a:ln w="31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980672"/>
        <c:crosses val="autoZero"/>
        <c:crossBetween val="between"/>
      </c:valAx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81196581196581219"/>
          <c:y val="0.19153225806451613"/>
          <c:w val="6.4027584565369694E-2"/>
          <c:h val="0.34857609657582428"/>
        </c:manualLayout>
      </c:layout>
      <c:overlay val="0"/>
      <c:spPr>
        <a:noFill/>
        <a:ln w="3155">
          <a:noFill/>
          <a:prstDash val="solid"/>
        </a:ln>
      </c:spPr>
      <c:txPr>
        <a:bodyPr/>
        <a:lstStyle/>
        <a:p>
          <a:pPr>
            <a:defRPr sz="16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305220883534128E-2"/>
          <c:y val="7.9831932773109224E-2"/>
          <c:w val="0.68975903614458367"/>
          <c:h val="0.74789915966386911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actual</c:v>
                </c:pt>
              </c:strCache>
            </c:strRef>
          </c:tx>
          <c:spPr>
            <a:ln w="50800">
              <a:solidFill>
                <a:schemeClr val="bg2">
                  <a:lumMod val="50000"/>
                </a:schemeClr>
              </a:solidFill>
              <a:prstDash val="solid"/>
            </a:ln>
          </c:spPr>
          <c:cat>
            <c:numRef>
              <c:f>Sheet1!$B$1:$O$1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Sheet1!$B$2:$O$2</c:f>
              <c:numCache>
                <c:formatCode>General</c:formatCode>
                <c:ptCount val="7"/>
                <c:pt idx="0">
                  <c:v>54.87</c:v>
                </c:pt>
                <c:pt idx="1">
                  <c:v>42.14</c:v>
                </c:pt>
                <c:pt idx="2">
                  <c:v>39.90695995339793</c:v>
                </c:pt>
                <c:pt idx="3">
                  <c:v>39.435889704294389</c:v>
                </c:pt>
                <c:pt idx="4">
                  <c:v>33.636899999999997</c:v>
                </c:pt>
                <c:pt idx="5">
                  <c:v>34.380000000000003</c:v>
                </c:pt>
                <c:pt idx="6">
                  <c:v>37.79734686104451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7E-4CE6-B2DF-925335FB38B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policy</c:v>
                </c:pt>
              </c:strCache>
            </c:strRef>
          </c:tx>
          <c:spPr>
            <a:ln w="44450"/>
          </c:spPr>
          <c:cat>
            <c:numRef>
              <c:f>Sheet1!$B$1:$O$1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Sheet1!$B$3:$O$3</c:f>
              <c:numCache>
                <c:formatCode>General</c:formatCode>
                <c:ptCount val="7"/>
                <c:pt idx="0">
                  <c:v>-19.869999999999997</c:v>
                </c:pt>
                <c:pt idx="1">
                  <c:v>-7.1400000000000006</c:v>
                </c:pt>
                <c:pt idx="2">
                  <c:v>-4.90695995339793</c:v>
                </c:pt>
                <c:pt idx="3">
                  <c:v>-4.4358897042943894</c:v>
                </c:pt>
                <c:pt idx="4">
                  <c:v>1.3631000000000029</c:v>
                </c:pt>
                <c:pt idx="5">
                  <c:v>0.61999999999999744</c:v>
                </c:pt>
                <c:pt idx="6">
                  <c:v>-2.7973468610445096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FC-49AF-9DF8-1E94DC99D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696128"/>
        <c:axId val="129698048"/>
      </c:lineChart>
      <c:catAx>
        <c:axId val="12969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69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698048"/>
        <c:scaling>
          <c:orientation val="minMax"/>
        </c:scaling>
        <c:delete val="0"/>
        <c:axPos val="l"/>
        <c:majorGridlines>
          <c:spPr>
            <a:ln w="3155">
              <a:solidFill>
                <a:schemeClr val="tx1"/>
              </a:solidFill>
              <a:prstDash val="solid"/>
            </a:ln>
          </c:spPr>
        </c:majorGridlines>
        <c:numFmt formatCode="_(* #,##0_);_(* \(#,##0\);_(* &quot;-&quot;_);_(@_)" sourceLinked="0"/>
        <c:majorTickMark val="out"/>
        <c:minorTickMark val="none"/>
        <c:tickLblPos val="nextTo"/>
        <c:spPr>
          <a:ln w="31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696128"/>
        <c:crosses val="autoZero"/>
        <c:crossBetween val="between"/>
      </c:valAx>
      <c:spPr>
        <a:noFill/>
        <a:ln w="1261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653061224489817"/>
          <c:y val="0.40780911062906727"/>
          <c:w val="8.9137931034482754E-2"/>
          <c:h val="0.14524903542533713"/>
        </c:manualLayout>
      </c:layout>
      <c:overlay val="0"/>
      <c:spPr>
        <a:noFill/>
        <a:ln w="3155">
          <a:noFill/>
          <a:prstDash val="solid"/>
        </a:ln>
      </c:spPr>
      <c:txPr>
        <a:bodyPr/>
        <a:lstStyle/>
        <a:p>
          <a:pPr>
            <a:defRPr sz="16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345381526104423E-2"/>
          <c:y val="2.947368421052635E-2"/>
          <c:w val="0.59146654085860595"/>
          <c:h val="0.791578947368421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Change in net position</c:v>
                </c:pt>
              </c:strCache>
            </c:strRef>
          </c:tx>
          <c:spPr>
            <a:solidFill>
              <a:srgbClr val="FF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Sheet1!$B$2:$M$2</c:f>
              <c:numCache>
                <c:formatCode>_(* #,##0_);_(* \(#,##0\);_(* "-"??_);_(@_)</c:formatCode>
                <c:ptCount val="5"/>
                <c:pt idx="0">
                  <c:v>-127141</c:v>
                </c:pt>
                <c:pt idx="1">
                  <c:v>-11917</c:v>
                </c:pt>
                <c:pt idx="2" formatCode="General">
                  <c:v>744272</c:v>
                </c:pt>
                <c:pt idx="3" formatCode="General">
                  <c:v>404796</c:v>
                </c:pt>
                <c:pt idx="4" formatCode="General">
                  <c:v>385894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3C-4AD9-8C43-E84CC007A8B9}"/>
            </c:ext>
          </c:extLst>
        </c:ser>
        <c:ser>
          <c:idx val="5"/>
          <c:order val="1"/>
          <c:tx>
            <c:strRef>
              <c:f>Sheet1!$A$3</c:f>
              <c:strCache>
                <c:ptCount val="1"/>
                <c:pt idx="0">
                  <c:v>Expenses and transfers out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5"/>
                <c:pt idx="0">
                  <c:v>1372699</c:v>
                </c:pt>
                <c:pt idx="1">
                  <c:v>1205889</c:v>
                </c:pt>
                <c:pt idx="2">
                  <c:v>1306604</c:v>
                </c:pt>
                <c:pt idx="3">
                  <c:v>1257178</c:v>
                </c:pt>
                <c:pt idx="4">
                  <c:v>1290363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3C-4AD9-8C43-E84CC007A8B9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Revenues, capital contributions, and transfers in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5"/>
                <c:pt idx="0">
                  <c:v>1245558</c:v>
                </c:pt>
                <c:pt idx="1">
                  <c:v>1193972</c:v>
                </c:pt>
                <c:pt idx="2">
                  <c:v>2050876</c:v>
                </c:pt>
                <c:pt idx="3">
                  <c:v>1661974</c:v>
                </c:pt>
                <c:pt idx="4">
                  <c:v>1676257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6-42FB-9219-A0683C167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738240"/>
        <c:axId val="129739776"/>
      </c:barChart>
      <c:catAx>
        <c:axId val="129738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739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739776"/>
        <c:scaling>
          <c:orientation val="minMax"/>
        </c:scaling>
        <c:delete val="0"/>
        <c:axPos val="b"/>
        <c:majorGridlines>
          <c:spPr>
            <a:ln w="3170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120000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738240"/>
        <c:crosses val="autoZero"/>
        <c:crossBetween val="between"/>
      </c:valAx>
      <c:spPr>
        <a:noFill/>
        <a:ln w="1267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0720853589732613"/>
          <c:y val="0.15764267290209627"/>
          <c:w val="0.29279146410267387"/>
          <c:h val="0.46577185776849939"/>
        </c:manualLayout>
      </c:layout>
      <c:overlay val="0"/>
      <c:spPr>
        <a:noFill/>
        <a:ln w="3170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60932900745064"/>
          <c:y val="8.311720738667568E-3"/>
          <c:w val="0.61278596601893864"/>
          <c:h val="0.797894736842106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Change in net position</c:v>
                </c:pt>
              </c:strCache>
            </c:strRef>
          </c:tx>
          <c:spPr>
            <a:solidFill>
              <a:srgbClr val="FFFF00"/>
            </a:solidFill>
            <a:ln w="12694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Sheet1!$B$2:$M$2</c:f>
              <c:numCache>
                <c:formatCode>_(* #,##0_);_(* \(#,##0\);_(* "-"??_);_(@_)</c:formatCode>
                <c:ptCount val="5"/>
                <c:pt idx="0">
                  <c:v>-26247</c:v>
                </c:pt>
                <c:pt idx="1">
                  <c:v>45570</c:v>
                </c:pt>
                <c:pt idx="2" formatCode="General">
                  <c:v>639622</c:v>
                </c:pt>
                <c:pt idx="3" formatCode="General">
                  <c:v>111969</c:v>
                </c:pt>
                <c:pt idx="4" formatCode="General">
                  <c:v>182746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E6-4C9B-8121-C86BF321A2AD}"/>
            </c:ext>
          </c:extLst>
        </c:ser>
        <c:ser>
          <c:idx val="6"/>
          <c:order val="1"/>
          <c:tx>
            <c:strRef>
              <c:f>Sheet1!$A$3</c:f>
              <c:strCache>
                <c:ptCount val="1"/>
                <c:pt idx="0">
                  <c:v>Expenses and transfers out</c:v>
                </c:pt>
              </c:strCache>
            </c:strRef>
          </c:tx>
          <c:spPr>
            <a:solidFill>
              <a:srgbClr val="FF0000"/>
            </a:solidFill>
            <a:ln w="12694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5"/>
                <c:pt idx="0">
                  <c:v>754790</c:v>
                </c:pt>
                <c:pt idx="1">
                  <c:v>721010</c:v>
                </c:pt>
                <c:pt idx="2">
                  <c:v>733881</c:v>
                </c:pt>
                <c:pt idx="3">
                  <c:v>897958</c:v>
                </c:pt>
                <c:pt idx="4">
                  <c:v>861095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E6-4C9B-8121-C86BF321A2AD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Revenues and transfers in</c:v>
                </c:pt>
              </c:strCache>
            </c:strRef>
          </c:tx>
          <c:spPr>
            <a:solidFill>
              <a:srgbClr val="00FF00"/>
            </a:solidFill>
            <a:ln w="12694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5"/>
                <c:pt idx="0">
                  <c:v>728543</c:v>
                </c:pt>
                <c:pt idx="1">
                  <c:v>766580</c:v>
                </c:pt>
                <c:pt idx="2">
                  <c:v>1373503</c:v>
                </c:pt>
                <c:pt idx="3">
                  <c:v>1009927</c:v>
                </c:pt>
                <c:pt idx="4">
                  <c:v>1043841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A-4962-8A3C-26DFE8958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816832"/>
        <c:axId val="129892352"/>
      </c:barChart>
      <c:catAx>
        <c:axId val="129816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989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9892352"/>
        <c:scaling>
          <c:orientation val="minMax"/>
          <c:max val="1500000"/>
          <c:min val="-500000"/>
        </c:scaling>
        <c:delete val="0"/>
        <c:axPos val="b"/>
        <c:majorGridlines>
          <c:spPr>
            <a:ln w="3173">
              <a:solidFill>
                <a:schemeClr val="tx1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29816832"/>
        <c:crosses val="autoZero"/>
        <c:crossBetween val="between"/>
      </c:valAx>
      <c:spPr>
        <a:noFill/>
        <a:ln w="1269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331865376095521"/>
          <c:y val="0.29052639253426665"/>
          <c:w val="0.2595284005047554"/>
          <c:h val="0.21008781683269415"/>
        </c:manualLayout>
      </c:layout>
      <c:overlay val="0"/>
      <c:spPr>
        <a:noFill/>
        <a:ln w="3173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11/25/2024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847" y="518473"/>
            <a:ext cx="1301161" cy="62499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72412" y="3717256"/>
            <a:ext cx="8432800" cy="958439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VREDEVELD HAEFNER LLC</a:t>
            </a:r>
          </a:p>
          <a:p>
            <a:r>
              <a:rPr lang="en-US" dirty="0"/>
              <a:t>ACCOUNTANTS AND CONSULTANTS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2372412" y="1543913"/>
            <a:ext cx="8432800" cy="1828800"/>
          </a:xfrm>
        </p:spPr>
        <p:txBody>
          <a:bodyPr/>
          <a:lstStyle>
            <a:lvl1pPr algn="l">
              <a:defRPr sz="4200" b="1" spc="150" baseline="0"/>
            </a:lvl1pPr>
          </a:lstStyle>
          <a:p>
            <a:r>
              <a:rPr lang="en-US" dirty="0"/>
              <a:t>NAME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217393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2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23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4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393" y="1719071"/>
            <a:ext cx="11729868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393" y="570764"/>
            <a:ext cx="11729868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918" y="5520807"/>
            <a:ext cx="1211344" cy="12113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6" y="152402"/>
            <a:ext cx="11775735" cy="3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4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20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haefner@vh-cpas.com" TargetMode="External"/><Relationship Id="rId2" Type="http://schemas.openxmlformats.org/officeDocument/2006/relationships/hyperlink" Target="mailto:dvredeveld@vh-cpas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72411" y="3717256"/>
            <a:ext cx="4746845" cy="1442573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VREDEVELD HAEFNER LLC</a:t>
            </a:r>
          </a:p>
          <a:p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CPAS AND CONSULTANTS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CITY OF whitehall</a:t>
            </a:r>
            <a:br>
              <a:rPr lang="en-US" dirty="0"/>
            </a:br>
            <a:r>
              <a:rPr lang="en-US" sz="4400" dirty="0"/>
              <a:t>year ended June 30,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72412" y="2174033"/>
            <a:ext cx="8432800" cy="359517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Doug Vredeveld, CPA, CGFM</a:t>
            </a:r>
          </a:p>
          <a:p>
            <a:r>
              <a:rPr lang="en-US" dirty="0">
                <a:solidFill>
                  <a:schemeClr val="tx1"/>
                </a:solidFill>
              </a:rPr>
              <a:t>Partner</a:t>
            </a:r>
          </a:p>
          <a:p>
            <a:r>
              <a:rPr lang="en-US" dirty="0">
                <a:solidFill>
                  <a:schemeClr val="tx1"/>
                </a:solidFill>
              </a:rPr>
              <a:t>(616) 446-7474</a:t>
            </a:r>
          </a:p>
          <a:p>
            <a:r>
              <a:rPr lang="en-US" dirty="0">
                <a:hlinkClick r:id="rId2"/>
              </a:rPr>
              <a:t>dvredeveld@vh-cpas.com</a:t>
            </a: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Michael Vredeveld, CPA</a:t>
            </a:r>
          </a:p>
          <a:p>
            <a:r>
              <a:rPr lang="en-US" dirty="0">
                <a:solidFill>
                  <a:schemeClr val="tx1"/>
                </a:solidFill>
              </a:rPr>
              <a:t>Partner</a:t>
            </a:r>
          </a:p>
          <a:p>
            <a:r>
              <a:rPr lang="en-US" dirty="0">
                <a:solidFill>
                  <a:schemeClr val="tx1"/>
                </a:solidFill>
              </a:rPr>
              <a:t>(616) 648-8447</a:t>
            </a:r>
          </a:p>
          <a:p>
            <a:r>
              <a:rPr lang="en-US" dirty="0">
                <a:hlinkClick r:id="rId3"/>
              </a:rPr>
              <a:t>mvredeveld@vh-cpas.com</a:t>
            </a:r>
            <a:endParaRPr lang="en-US" dirty="0"/>
          </a:p>
          <a:p>
            <a:endParaRPr lang="en-US" dirty="0"/>
          </a:p>
          <a:p>
            <a:r>
              <a:rPr lang="en-US" sz="3200" dirty="0">
                <a:solidFill>
                  <a:schemeClr val="tx1"/>
                </a:solidFill>
              </a:rPr>
              <a:t>Vredeveld Haefner LLC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72412" y="912317"/>
            <a:ext cx="8432800" cy="1177740"/>
          </a:xfrm>
        </p:spPr>
        <p:txBody>
          <a:bodyPr/>
          <a:lstStyle/>
          <a:p>
            <a:r>
              <a:rPr lang="en-US" dirty="0"/>
              <a:t>Contact us!</a:t>
            </a:r>
          </a:p>
        </p:txBody>
      </p:sp>
    </p:spTree>
    <p:extLst>
      <p:ext uri="{BB962C8B-B14F-4D97-AF65-F5344CB8AC3E}">
        <p14:creationId xmlns:p14="http://schemas.microsoft.com/office/powerpoint/2010/main" val="13279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Expenses and program revenues</a:t>
            </a:r>
            <a:br>
              <a:rPr lang="en-US" dirty="0"/>
            </a:br>
            <a:r>
              <a:rPr lang="en-US" dirty="0"/>
              <a:t>governmental activities</a:t>
            </a:r>
          </a:p>
        </p:txBody>
      </p:sp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54ACF6D2-606A-48B7-ACF6-631B91EA209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085389"/>
              </p:ext>
            </p:extLst>
          </p:nvPr>
        </p:nvGraphicFramePr>
        <p:xfrm>
          <a:off x="225425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979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FBE549-8A8A-42F9-ACE8-C3D6C06A4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Revenues by type</a:t>
            </a:r>
            <a:br>
              <a:rPr lang="en-US" dirty="0"/>
            </a:br>
            <a:r>
              <a:rPr lang="en-US" dirty="0"/>
              <a:t>governmental activities</a:t>
            </a:r>
          </a:p>
        </p:txBody>
      </p:sp>
      <p:graphicFrame>
        <p:nvGraphicFramePr>
          <p:cNvPr id="4" name="Object 11">
            <a:extLst>
              <a:ext uri="{FF2B5EF4-FFF2-40B4-BE49-F238E27FC236}">
                <a16:creationId xmlns:a16="http://schemas.microsoft.com/office/drawing/2014/main" id="{3AAEFB69-B5AA-46DD-9450-5A7DE4D8FF3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542802"/>
              </p:ext>
            </p:extLst>
          </p:nvPr>
        </p:nvGraphicFramePr>
        <p:xfrm>
          <a:off x="225425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696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256E7A0-E998-428C-9067-08E83F55F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revenues</a:t>
            </a:r>
          </a:p>
        </p:txBody>
      </p:sp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83760695-C5B5-4120-9495-0EE33AA1D8F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822967"/>
              </p:ext>
            </p:extLst>
          </p:nvPr>
        </p:nvGraphicFramePr>
        <p:xfrm>
          <a:off x="225425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05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7364E5-3DAC-43A9-AE3C-46A37D82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 tax revenues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A3979C-CFFB-4A32-B56D-9294C2D76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923507"/>
              </p:ext>
            </p:extLst>
          </p:nvPr>
        </p:nvGraphicFramePr>
        <p:xfrm>
          <a:off x="190256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6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27E086-1F90-42D6-83DC-7C12B676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Expenditures by function</a:t>
            </a:r>
            <a:br>
              <a:rPr lang="en-US" dirty="0"/>
            </a:br>
            <a:r>
              <a:rPr lang="en-US" dirty="0"/>
              <a:t>general fund</a:t>
            </a:r>
          </a:p>
        </p:txBody>
      </p:sp>
      <p:graphicFrame>
        <p:nvGraphicFramePr>
          <p:cNvPr id="4" name="Object 10">
            <a:extLst>
              <a:ext uri="{FF2B5EF4-FFF2-40B4-BE49-F238E27FC236}">
                <a16:creationId xmlns:a16="http://schemas.microsoft.com/office/drawing/2014/main" id="{AFCCFBAA-475B-47B8-8A3F-0ABFBC5DF21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817440"/>
              </p:ext>
            </p:extLst>
          </p:nvPr>
        </p:nvGraphicFramePr>
        <p:xfrm>
          <a:off x="225425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102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FA1277-B786-443B-9A69-F808F2B9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93" y="570764"/>
            <a:ext cx="11729868" cy="1315186"/>
          </a:xfrm>
        </p:spPr>
        <p:txBody>
          <a:bodyPr/>
          <a:lstStyle/>
          <a:p>
            <a:r>
              <a:rPr lang="en-US" dirty="0"/>
              <a:t>General fund</a:t>
            </a:r>
            <a:br>
              <a:rPr lang="en-US" dirty="0"/>
            </a:br>
            <a:r>
              <a:rPr lang="en-US" dirty="0"/>
              <a:t>fund balance as a percent of expenditures and transfers</a:t>
            </a:r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44A429E9-8BE1-477C-9C54-C18337C75E97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135209"/>
              </p:ext>
            </p:extLst>
          </p:nvPr>
        </p:nvGraphicFramePr>
        <p:xfrm>
          <a:off x="695325" y="1895801"/>
          <a:ext cx="11049000" cy="423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244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F4C54C1-1148-4CC2-A70C-8E387E47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Sewer fund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F9FBE79-E4C4-4C02-9D99-162012A867C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873050"/>
              </p:ext>
            </p:extLst>
          </p:nvPr>
        </p:nvGraphicFramePr>
        <p:xfrm>
          <a:off x="225425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947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74D3EA-DF98-45C0-BC25-BA0037D18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fund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08E6A93-4A9E-4932-AC06-217C2B90978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587691"/>
              </p:ext>
            </p:extLst>
          </p:nvPr>
        </p:nvGraphicFramePr>
        <p:xfrm>
          <a:off x="225425" y="1719263"/>
          <a:ext cx="11730038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762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training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ales training presentation" id="{B6AD0E1B-010F-4040-BECC-338DC7180AF6}" vid="{9250DCDA-9F4A-4BAF-B302-6C51082CF12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24EA9C-70A4-43E8-A40F-9E8D971C57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0</TotalTime>
  <Words>94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Wingdings 2</vt:lpstr>
      <vt:lpstr>Sales training presentation</vt:lpstr>
      <vt:lpstr>CITY OF whitehall year ended June 30, 2024</vt:lpstr>
      <vt:lpstr> Expenses and program revenues governmental activities</vt:lpstr>
      <vt:lpstr>Revenues by type governmental activities</vt:lpstr>
      <vt:lpstr>General fund revenues</vt:lpstr>
      <vt:lpstr>Property tax revenues</vt:lpstr>
      <vt:lpstr>Expenditures by function general fund</vt:lpstr>
      <vt:lpstr>General fund fund balance as a percent of expenditures and transfers</vt:lpstr>
      <vt:lpstr>Sewer fund</vt:lpstr>
      <vt:lpstr>Water fund</vt:lpstr>
      <vt:lpstr>Contact us!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2017-04-26T20:31:18Z</dcterms:created>
  <dcterms:modified xsi:type="dcterms:W3CDTF">2024-11-25T14:33:40Z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TC034605589991</vt:lpwstr>
  </property>
</Properties>
</file>